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58" r:id="rId4"/>
    <p:sldId id="260" r:id="rId5"/>
    <p:sldId id="257" r:id="rId6"/>
    <p:sldId id="264" r:id="rId7"/>
    <p:sldId id="270" r:id="rId8"/>
    <p:sldId id="261" r:id="rId9"/>
    <p:sldId id="259" r:id="rId10"/>
    <p:sldId id="271" r:id="rId11"/>
    <p:sldId id="265" r:id="rId12"/>
    <p:sldId id="266" r:id="rId13"/>
    <p:sldId id="268" r:id="rId14"/>
    <p:sldId id="273" r:id="rId15"/>
    <p:sldId id="267" r:id="rId16"/>
    <p:sldId id="269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81D8B-DDBD-4AC5-B3A0-8EBF157CF1B9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413ED-5CA7-4391-AB2B-1DF820BDC7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413ED-5CA7-4391-AB2B-1DF820BDC7B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BC266-F93F-48D8-948F-513FFB43CD01}" type="datetimeFigureOut">
              <a:rPr lang="en-US" smtClean="0"/>
              <a:t>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7A2DD-E42E-4DEC-9899-7A3B2DA091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38201" y="609601"/>
            <a:ext cx="8719126" cy="8991599"/>
            <a:chOff x="5181600" y="0"/>
            <a:chExt cx="4876800" cy="5029200"/>
          </a:xfrm>
          <a:noFill/>
        </p:grpSpPr>
        <p:pic>
          <p:nvPicPr>
            <p:cNvPr id="6146" name="Picture 2" descr="http://courses.engr.illinois.edu/ece498/al/8800-SL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67500" y="0"/>
              <a:ext cx="2476500" cy="1781176"/>
            </a:xfrm>
            <a:prstGeom prst="rect">
              <a:avLst/>
            </a:prstGeom>
            <a:grpFill/>
          </p:spPr>
        </p:pic>
        <p:grpSp>
          <p:nvGrpSpPr>
            <p:cNvPr id="7" name="Group 6"/>
            <p:cNvGrpSpPr/>
            <p:nvPr/>
          </p:nvGrpSpPr>
          <p:grpSpPr>
            <a:xfrm>
              <a:off x="5181600" y="685800"/>
              <a:ext cx="4343400" cy="4114800"/>
              <a:chOff x="5181600" y="685800"/>
              <a:chExt cx="4343400" cy="4114800"/>
            </a:xfrm>
            <a:grpFill/>
          </p:grpSpPr>
          <p:sp>
            <p:nvSpPr>
              <p:cNvPr id="5" name="Arc 4"/>
              <p:cNvSpPr/>
              <p:nvPr/>
            </p:nvSpPr>
            <p:spPr>
              <a:xfrm rot="16200000">
                <a:off x="5867400" y="685800"/>
                <a:ext cx="2971800" cy="4343400"/>
              </a:xfrm>
              <a:prstGeom prst="arc">
                <a:avLst/>
              </a:prstGeom>
              <a:grpFill/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Arc 5"/>
              <p:cNvSpPr/>
              <p:nvPr/>
            </p:nvSpPr>
            <p:spPr>
              <a:xfrm rot="16200000">
                <a:off x="5295900" y="571500"/>
                <a:ext cx="4114800" cy="4343400"/>
              </a:xfrm>
              <a:prstGeom prst="arc">
                <a:avLst/>
              </a:prstGeom>
              <a:grpFill/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5715000" y="914400"/>
              <a:ext cx="4343400" cy="4114800"/>
              <a:chOff x="5181600" y="685800"/>
              <a:chExt cx="4343400" cy="4114800"/>
            </a:xfrm>
            <a:grpFill/>
          </p:grpSpPr>
          <p:sp>
            <p:nvSpPr>
              <p:cNvPr id="10" name="Arc 9"/>
              <p:cNvSpPr/>
              <p:nvPr/>
            </p:nvSpPr>
            <p:spPr>
              <a:xfrm rot="16200000">
                <a:off x="5867400" y="685800"/>
                <a:ext cx="2971800" cy="4343400"/>
              </a:xfrm>
              <a:prstGeom prst="arc">
                <a:avLst/>
              </a:prstGeom>
              <a:grpFill/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Arc 10"/>
              <p:cNvSpPr/>
              <p:nvPr/>
            </p:nvSpPr>
            <p:spPr>
              <a:xfrm rot="16200000">
                <a:off x="5295900" y="571500"/>
                <a:ext cx="4114800" cy="4343400"/>
              </a:xfrm>
              <a:prstGeom prst="arc">
                <a:avLst/>
              </a:prstGeom>
              <a:grpFill/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486400" cy="1470025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Neuropol" pitchFamily="34" charset="0"/>
              </a:rPr>
              <a:t>Warp Speed</a:t>
            </a:r>
            <a:endParaRPr lang="en-US" sz="6000" dirty="0">
              <a:latin typeface="Neuropo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4648200"/>
            <a:ext cx="6400800" cy="1752600"/>
          </a:xfrm>
        </p:spPr>
        <p:txBody>
          <a:bodyPr/>
          <a:lstStyle/>
          <a:p>
            <a:r>
              <a:rPr lang="en-US" dirty="0" smtClean="0">
                <a:latin typeface="Jokerman" pitchFamily="82" charset="0"/>
              </a:rPr>
              <a:t>A lighthearted introduction to GPGPUs</a:t>
            </a:r>
          </a:p>
          <a:p>
            <a:r>
              <a:rPr lang="en-US" dirty="0" smtClean="0">
                <a:latin typeface="Jokerman" pitchFamily="82" charset="0"/>
              </a:rPr>
              <a:t>Dr. Keith Schubert</a:t>
            </a:r>
            <a:endParaRPr lang="en-US" dirty="0">
              <a:latin typeface="Jokerm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600199"/>
          </a:xfrm>
        </p:spPr>
        <p:txBody>
          <a:bodyPr/>
          <a:lstStyle/>
          <a:p>
            <a:r>
              <a:rPr lang="en-US" dirty="0" smtClean="0"/>
              <a:t>Embarrassingly parallel</a:t>
            </a:r>
          </a:p>
          <a:p>
            <a:pPr lvl="1">
              <a:buNone/>
            </a:pPr>
            <a:r>
              <a:rPr lang="en-US" dirty="0" smtClean="0"/>
              <a:t>			c[</a:t>
            </a:r>
            <a:r>
              <a:rPr lang="en-US" dirty="0" err="1" smtClean="0"/>
              <a:t>i</a:t>
            </a:r>
            <a:r>
              <a:rPr lang="en-US" dirty="0" smtClean="0"/>
              <a:t>]=a[</a:t>
            </a:r>
            <a:r>
              <a:rPr lang="en-US" dirty="0" err="1" smtClean="0"/>
              <a:t>i</a:t>
            </a:r>
            <a:r>
              <a:rPr lang="en-US" dirty="0" smtClean="0"/>
              <a:t>]+b[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19400" y="1676400"/>
          <a:ext cx="2936875" cy="2819400"/>
        </p:xfrm>
        <a:graphic>
          <a:graphicData uri="http://schemas.openxmlformats.org/presentationml/2006/ole">
            <p:oleObj spid="_x0000_s30722" name="Equation" r:id="rId4" imgW="952200" imgH="9144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dirty="0"/>
              <a:t>__global__ void </a:t>
            </a:r>
            <a:r>
              <a:rPr lang="en-US" sz="2000" dirty="0" err="1"/>
              <a:t>vector_add</a:t>
            </a:r>
            <a:r>
              <a:rPr lang="en-US" sz="2000" dirty="0"/>
              <a:t>(const float *a,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                           const float *b,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                           float *c,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                           const </a:t>
            </a:r>
            <a:r>
              <a:rPr lang="en-US" sz="2000" dirty="0" err="1"/>
              <a:t>size_t</a:t>
            </a:r>
            <a:r>
              <a:rPr lang="en-US" sz="2000" dirty="0"/>
              <a:t> n</a:t>
            </a:r>
            <a:r>
              <a:rPr lang="en-US" sz="2000" dirty="0" smtClean="0"/>
              <a:t>){</a:t>
            </a:r>
            <a:endParaRPr lang="en-US" sz="2000" dirty="0"/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  unsigned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threadIdx.x</a:t>
            </a:r>
            <a:r>
              <a:rPr lang="en-US" sz="2000" dirty="0"/>
              <a:t> + </a:t>
            </a:r>
            <a:r>
              <a:rPr lang="en-US" sz="2000" dirty="0" err="1"/>
              <a:t>blockDim.x</a:t>
            </a:r>
            <a:r>
              <a:rPr lang="en-US" sz="2000" dirty="0"/>
              <a:t> * </a:t>
            </a:r>
            <a:r>
              <a:rPr lang="en-US" sz="2000" dirty="0" err="1"/>
              <a:t>blockIdx.x</a:t>
            </a:r>
            <a:r>
              <a:rPr lang="en-US" sz="2000" dirty="0"/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  if(</a:t>
            </a:r>
            <a:r>
              <a:rPr lang="en-US" sz="2000" dirty="0" err="1"/>
              <a:t>i</a:t>
            </a:r>
            <a:r>
              <a:rPr lang="en-US" sz="2000" dirty="0"/>
              <a:t> &lt; n</a:t>
            </a:r>
            <a:r>
              <a:rPr lang="en-US" sz="2000" dirty="0" smtClean="0"/>
              <a:t>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c[</a:t>
            </a:r>
            <a:r>
              <a:rPr lang="en-US" sz="2000" dirty="0" err="1" smtClean="0"/>
              <a:t>i</a:t>
            </a:r>
            <a:r>
              <a:rPr lang="en-US" sz="2000" dirty="0"/>
              <a:t>] = a[</a:t>
            </a:r>
            <a:r>
              <a:rPr lang="en-US" sz="2000" dirty="0" err="1"/>
              <a:t>i</a:t>
            </a:r>
            <a:r>
              <a:rPr lang="en-US" sz="2000" dirty="0"/>
              <a:t>] + b[</a:t>
            </a:r>
            <a:r>
              <a:rPr lang="en-US" sz="2000" dirty="0" err="1"/>
              <a:t>i</a:t>
            </a:r>
            <a:r>
              <a:rPr lang="en-US" sz="2000" dirty="0" smtClean="0"/>
              <a:t>];</a:t>
            </a:r>
            <a:endParaRPr lang="en-US" sz="2000" dirty="0"/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main(void){</a:t>
            </a:r>
          </a:p>
          <a:p>
            <a:pPr>
              <a:buNone/>
            </a:pPr>
            <a:r>
              <a:rPr lang="en-US" sz="2000" dirty="0" smtClean="0"/>
              <a:t>  const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n_e</a:t>
            </a:r>
            <a:r>
              <a:rPr lang="en-US" sz="2000" dirty="0" smtClean="0"/>
              <a:t> = 1&lt;&lt;20;</a:t>
            </a:r>
          </a:p>
          <a:p>
            <a:pPr>
              <a:buNone/>
            </a:pPr>
            <a:r>
              <a:rPr lang="en-US" sz="2000" dirty="0" smtClean="0"/>
              <a:t>  const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n_b</a:t>
            </a:r>
            <a:r>
              <a:rPr lang="en-US" sz="2000" dirty="0" smtClean="0"/>
              <a:t> = </a:t>
            </a:r>
            <a:r>
              <a:rPr lang="en-US" sz="2000" dirty="0" err="1" smtClean="0"/>
              <a:t>n_e</a:t>
            </a:r>
            <a:r>
              <a:rPr lang="en-US" sz="2000" dirty="0" smtClean="0"/>
              <a:t> * </a:t>
            </a:r>
            <a:r>
              <a:rPr lang="en-US" sz="2000" dirty="0" err="1" smtClean="0"/>
              <a:t>sizeof</a:t>
            </a:r>
            <a:r>
              <a:rPr lang="en-US" sz="2000" dirty="0" smtClean="0"/>
              <a:t>(float);</a:t>
            </a:r>
          </a:p>
          <a:p>
            <a:pPr>
              <a:buNone/>
            </a:pPr>
            <a:r>
              <a:rPr lang="en-US" sz="2000" dirty="0" smtClean="0"/>
              <a:t>  const </a:t>
            </a:r>
            <a:r>
              <a:rPr lang="en-US" sz="2000" dirty="0" err="1" smtClean="0"/>
              <a:t>size_t</a:t>
            </a:r>
            <a:r>
              <a:rPr lang="en-US" sz="2000" dirty="0" smtClean="0"/>
              <a:t> </a:t>
            </a:r>
            <a:r>
              <a:rPr lang="en-US" sz="2000" dirty="0" err="1" smtClean="0"/>
              <a:t>n_tpb</a:t>
            </a:r>
            <a:r>
              <a:rPr lang="en-US" sz="2000" dirty="0" smtClean="0"/>
              <a:t> = 256;</a:t>
            </a:r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size_t</a:t>
            </a:r>
            <a:r>
              <a:rPr lang="en-US" sz="2000" dirty="0" smtClean="0"/>
              <a:t> </a:t>
            </a:r>
            <a:r>
              <a:rPr lang="en-US" sz="2000" dirty="0" err="1" smtClean="0"/>
              <a:t>n_bl</a:t>
            </a:r>
            <a:r>
              <a:rPr lang="en-US" sz="2000" dirty="0" smtClean="0"/>
              <a:t> = </a:t>
            </a:r>
            <a:r>
              <a:rPr lang="en-US" sz="2000" dirty="0" err="1" smtClean="0"/>
              <a:t>n_e</a:t>
            </a:r>
            <a:r>
              <a:rPr lang="en-US" sz="2000" dirty="0" smtClean="0"/>
              <a:t> / </a:t>
            </a:r>
            <a:r>
              <a:rPr lang="en-US" sz="2000" dirty="0" err="1" smtClean="0"/>
              <a:t>n_tpb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  if(</a:t>
            </a:r>
            <a:r>
              <a:rPr lang="en-US" sz="2000" dirty="0" err="1" smtClean="0"/>
              <a:t>n_e</a:t>
            </a:r>
            <a:r>
              <a:rPr lang="en-US" sz="2000" dirty="0" smtClean="0"/>
              <a:t> % </a:t>
            </a:r>
            <a:r>
              <a:rPr lang="en-US" sz="2000" dirty="0" err="1" smtClean="0"/>
              <a:t>n_t</a:t>
            </a:r>
            <a:r>
              <a:rPr lang="en-US" sz="2000" dirty="0" smtClean="0"/>
              <a:t>)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n_bl</a:t>
            </a:r>
            <a:r>
              <a:rPr lang="en-US" sz="2000" dirty="0" smtClean="0"/>
              <a:t>++;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3657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a_d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b_d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c_d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a_h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b_h</a:t>
            </a:r>
            <a:r>
              <a:rPr lang="en-US" dirty="0" smtClean="0"/>
              <a:t> = 0;</a:t>
            </a:r>
          </a:p>
          <a:p>
            <a:pPr>
              <a:buNone/>
            </a:pPr>
            <a:r>
              <a:rPr lang="en-US" dirty="0" smtClean="0"/>
              <a:t>float *</a:t>
            </a:r>
            <a:r>
              <a:rPr lang="en-US" dirty="0" err="1" smtClean="0"/>
              <a:t>c_h</a:t>
            </a:r>
            <a:r>
              <a:rPr lang="en-US" dirty="0" smtClean="0"/>
              <a:t> = 0;</a:t>
            </a:r>
          </a:p>
          <a:p>
            <a:pPr>
              <a:buNone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err="1"/>
              <a:t>a_h</a:t>
            </a:r>
            <a:r>
              <a:rPr lang="en-US" dirty="0"/>
              <a:t> = (float*)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/>
              <a:t>n_b</a:t>
            </a:r>
            <a:r>
              <a:rPr lang="en-US" dirty="0"/>
              <a:t>);</a:t>
            </a:r>
          </a:p>
          <a:p>
            <a:pPr lvl="0">
              <a:buNone/>
              <a:defRPr/>
            </a:pPr>
            <a:r>
              <a:rPr lang="en-US" dirty="0" err="1"/>
              <a:t>b_h</a:t>
            </a:r>
            <a:r>
              <a:rPr lang="en-US" dirty="0"/>
              <a:t> = (float*)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/>
              <a:t>n_b</a:t>
            </a:r>
            <a:r>
              <a:rPr lang="en-US" dirty="0"/>
              <a:t>);</a:t>
            </a:r>
          </a:p>
          <a:p>
            <a:pPr lvl="0">
              <a:buNone/>
              <a:defRPr/>
            </a:pPr>
            <a:r>
              <a:rPr lang="en-US" dirty="0" err="1"/>
              <a:t>c_h</a:t>
            </a:r>
            <a:r>
              <a:rPr lang="en-US" dirty="0"/>
              <a:t> = (float*)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/>
              <a:t>n_b</a:t>
            </a:r>
            <a:r>
              <a:rPr lang="en-US" dirty="0"/>
              <a:t>);</a:t>
            </a:r>
          </a:p>
          <a:p>
            <a:pPr lvl="0">
              <a:buNone/>
              <a:defRPr/>
            </a:pPr>
            <a:endParaRPr lang="en-US" dirty="0" smtClean="0"/>
          </a:p>
          <a:p>
            <a:pPr lvl="0">
              <a:buNone/>
              <a:defRPr/>
            </a:pPr>
            <a:r>
              <a:rPr lang="en-US" dirty="0" err="1" smtClean="0"/>
              <a:t>cudaMalloc</a:t>
            </a:r>
            <a:r>
              <a:rPr lang="en-US" dirty="0"/>
              <a:t>((void**)&amp;</a:t>
            </a:r>
            <a:r>
              <a:rPr lang="en-US" dirty="0" err="1"/>
              <a:t>a_d</a:t>
            </a:r>
            <a:r>
              <a:rPr lang="en-US" dirty="0"/>
              <a:t>, </a:t>
            </a:r>
            <a:r>
              <a:rPr lang="en-US" dirty="0" err="1"/>
              <a:t>n_b</a:t>
            </a:r>
            <a:r>
              <a:rPr lang="en-US" dirty="0"/>
              <a:t>);</a:t>
            </a:r>
          </a:p>
          <a:p>
            <a:pPr lvl="0">
              <a:buNone/>
              <a:defRPr/>
            </a:pPr>
            <a:r>
              <a:rPr lang="en-US" dirty="0" err="1"/>
              <a:t>cudaMalloc</a:t>
            </a:r>
            <a:r>
              <a:rPr lang="en-US" dirty="0"/>
              <a:t>((void**)&amp;</a:t>
            </a:r>
            <a:r>
              <a:rPr lang="en-US" dirty="0" err="1"/>
              <a:t>b_d</a:t>
            </a:r>
            <a:r>
              <a:rPr lang="en-US" dirty="0"/>
              <a:t>, </a:t>
            </a:r>
            <a:r>
              <a:rPr lang="en-US" dirty="0" err="1"/>
              <a:t>n_b</a:t>
            </a:r>
            <a:r>
              <a:rPr lang="en-US" dirty="0"/>
              <a:t>);</a:t>
            </a:r>
          </a:p>
          <a:p>
            <a:pPr lvl="0">
              <a:buNone/>
              <a:defRPr/>
            </a:pPr>
            <a:r>
              <a:rPr lang="en-US" dirty="0" err="1"/>
              <a:t>cudaMalloc</a:t>
            </a:r>
            <a:r>
              <a:rPr lang="en-US" dirty="0"/>
              <a:t>((void**)&amp;</a:t>
            </a:r>
            <a:r>
              <a:rPr lang="en-US" dirty="0" err="1"/>
              <a:t>c_d</a:t>
            </a:r>
            <a:r>
              <a:rPr lang="en-US" dirty="0"/>
              <a:t>, </a:t>
            </a:r>
            <a:r>
              <a:rPr lang="en-US" dirty="0" err="1"/>
              <a:t>n_b</a:t>
            </a:r>
            <a:r>
              <a:rPr lang="en-US" dirty="0"/>
              <a:t>);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and Initialize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5181600" cy="4602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if(</a:t>
            </a:r>
            <a:r>
              <a:rPr lang="en-US" sz="2000" dirty="0" err="1"/>
              <a:t>a_h</a:t>
            </a:r>
            <a:r>
              <a:rPr lang="en-US" sz="2000" dirty="0"/>
              <a:t> == 0 || </a:t>
            </a:r>
            <a:r>
              <a:rPr lang="en-US" sz="2000" dirty="0" err="1"/>
              <a:t>b_h</a:t>
            </a:r>
            <a:r>
              <a:rPr lang="en-US" sz="2000" dirty="0"/>
              <a:t> == 0 || </a:t>
            </a:r>
            <a:r>
              <a:rPr lang="en-US" sz="2000" dirty="0" err="1"/>
              <a:t>c_h</a:t>
            </a:r>
            <a:r>
              <a:rPr lang="en-US" sz="2000" dirty="0"/>
              <a:t> == 0 || 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	</a:t>
            </a:r>
            <a:r>
              <a:rPr lang="en-US" sz="2000" dirty="0" err="1" smtClean="0"/>
              <a:t>a_d</a:t>
            </a:r>
            <a:r>
              <a:rPr lang="en-US" sz="2000" dirty="0" smtClean="0"/>
              <a:t> </a:t>
            </a:r>
            <a:r>
              <a:rPr lang="en-US" sz="2000" dirty="0"/>
              <a:t>== 0 || </a:t>
            </a:r>
            <a:r>
              <a:rPr lang="en-US" sz="2000" dirty="0" err="1"/>
              <a:t>b_d</a:t>
            </a:r>
            <a:r>
              <a:rPr lang="en-US" sz="2000" dirty="0"/>
              <a:t> == 0 || </a:t>
            </a:r>
            <a:r>
              <a:rPr lang="en-US" sz="2000" dirty="0" err="1"/>
              <a:t>c_d</a:t>
            </a:r>
            <a:r>
              <a:rPr lang="en-US" sz="2000" dirty="0"/>
              <a:t> == 0</a:t>
            </a:r>
            <a:r>
              <a:rPr lang="en-US" sz="2000" dirty="0" smtClean="0"/>
              <a:t>){</a:t>
            </a:r>
            <a:endParaRPr lang="en-US" sz="2000" dirty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  </a:t>
            </a:r>
            <a:r>
              <a:rPr lang="en-US" sz="2000" dirty="0" err="1"/>
              <a:t>printf</a:t>
            </a:r>
            <a:r>
              <a:rPr lang="en-US" sz="2000" dirty="0"/>
              <a:t>("Out of memory. We wish to hold the whole sky, but we never will.\n");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  return 1;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</a:t>
            </a:r>
            <a:r>
              <a:rPr lang="en-US" sz="2000" dirty="0" smtClean="0"/>
              <a:t>}</a:t>
            </a:r>
          </a:p>
          <a:p>
            <a:pPr marL="342900" lvl="0" indent="-342900">
              <a:spcBef>
                <a:spcPct val="20000"/>
              </a:spcBef>
            </a:pPr>
            <a:endParaRPr lang="en-US" sz="2000" dirty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for(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= 0; </a:t>
            </a:r>
            <a:r>
              <a:rPr lang="en-US" sz="2000" dirty="0" err="1"/>
              <a:t>i</a:t>
            </a:r>
            <a:r>
              <a:rPr lang="en-US" sz="2000" dirty="0"/>
              <a:t> &lt; </a:t>
            </a:r>
            <a:r>
              <a:rPr lang="en-US" sz="2000" dirty="0" err="1"/>
              <a:t>n_e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r>
              <a:rPr lang="en-US" sz="2000" dirty="0" smtClean="0"/>
              <a:t>++){</a:t>
            </a:r>
            <a:endParaRPr lang="en-US" sz="2000" dirty="0"/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  </a:t>
            </a:r>
            <a:r>
              <a:rPr lang="en-US" sz="2000" dirty="0" err="1"/>
              <a:t>a_h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 = </a:t>
            </a:r>
            <a:r>
              <a:rPr lang="en-US" sz="2000" dirty="0" err="1"/>
              <a:t>i</a:t>
            </a:r>
            <a:r>
              <a:rPr lang="en-US" sz="2000" dirty="0"/>
              <a:t>* ((float)rand() / RAND_MAX);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  </a:t>
            </a:r>
            <a:r>
              <a:rPr lang="en-US" sz="2000" dirty="0" err="1"/>
              <a:t>b_h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 = (</a:t>
            </a:r>
            <a:r>
              <a:rPr lang="en-US" sz="2000" dirty="0" err="1"/>
              <a:t>n_e-i</a:t>
            </a:r>
            <a:r>
              <a:rPr lang="en-US" sz="2000" dirty="0"/>
              <a:t>)* ((float)rand() / RAND_MAX);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  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GPU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cudaMemcpy</a:t>
            </a:r>
            <a:r>
              <a:rPr lang="en-US" sz="2000" dirty="0" smtClean="0"/>
              <a:t>(</a:t>
            </a:r>
            <a:r>
              <a:rPr lang="en-US" sz="2000" dirty="0" err="1" smtClean="0"/>
              <a:t>a_d</a:t>
            </a:r>
            <a:r>
              <a:rPr lang="en-US" sz="2000" dirty="0" smtClean="0"/>
              <a:t>, </a:t>
            </a:r>
            <a:r>
              <a:rPr lang="en-US" sz="2000" dirty="0" err="1" smtClean="0"/>
              <a:t>a_h</a:t>
            </a:r>
            <a:r>
              <a:rPr lang="en-US" sz="2000" dirty="0" smtClean="0"/>
              <a:t>, </a:t>
            </a:r>
            <a:r>
              <a:rPr lang="en-US" sz="2000" dirty="0" err="1" smtClean="0"/>
              <a:t>n_b</a:t>
            </a:r>
            <a:r>
              <a:rPr lang="en-US" sz="2000" dirty="0" smtClean="0"/>
              <a:t>, </a:t>
            </a:r>
            <a:r>
              <a:rPr lang="en-US" sz="2000" dirty="0" err="1" smtClean="0"/>
              <a:t>cudaMemcpyHostToDevice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err="1" smtClean="0"/>
              <a:t>cudaMemcpy</a:t>
            </a:r>
            <a:r>
              <a:rPr lang="en-US" sz="2000" dirty="0" smtClean="0"/>
              <a:t>(</a:t>
            </a:r>
            <a:r>
              <a:rPr lang="en-US" sz="2000" dirty="0" err="1" smtClean="0"/>
              <a:t>b_d</a:t>
            </a:r>
            <a:r>
              <a:rPr lang="en-US" sz="2000" dirty="0" smtClean="0"/>
              <a:t>, </a:t>
            </a:r>
            <a:r>
              <a:rPr lang="en-US" sz="2000" dirty="0" err="1" smtClean="0"/>
              <a:t>b_h</a:t>
            </a:r>
            <a:r>
              <a:rPr lang="en-US" sz="2000" dirty="0" smtClean="0"/>
              <a:t>, </a:t>
            </a:r>
            <a:r>
              <a:rPr lang="en-US" sz="2000" dirty="0" err="1" smtClean="0"/>
              <a:t>n_b</a:t>
            </a:r>
            <a:r>
              <a:rPr lang="en-US" sz="2000" dirty="0" smtClean="0"/>
              <a:t>, </a:t>
            </a:r>
            <a:r>
              <a:rPr lang="en-US" sz="2000" dirty="0" err="1" smtClean="0"/>
              <a:t>cudaMemcpyHostToDevice</a:t>
            </a:r>
            <a:r>
              <a:rPr lang="en-US" sz="2000" dirty="0" smtClean="0"/>
              <a:t>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vector_add</a:t>
            </a:r>
            <a:r>
              <a:rPr lang="en-US" sz="2000" dirty="0" smtClean="0"/>
              <a:t>&lt;&lt;&lt;</a:t>
            </a:r>
            <a:r>
              <a:rPr lang="en-US" sz="2000" dirty="0" err="1" smtClean="0"/>
              <a:t>n_bl</a:t>
            </a:r>
            <a:r>
              <a:rPr lang="en-US" sz="2000" dirty="0" smtClean="0"/>
              <a:t>, </a:t>
            </a:r>
            <a:r>
              <a:rPr lang="en-US" sz="2000" dirty="0" err="1" smtClean="0"/>
              <a:t>n_tpb</a:t>
            </a:r>
            <a:r>
              <a:rPr lang="en-US" sz="2000" dirty="0" smtClean="0"/>
              <a:t>&gt;&gt;&gt;(</a:t>
            </a:r>
            <a:r>
              <a:rPr lang="en-US" sz="2000" dirty="0" err="1" smtClean="0"/>
              <a:t>a_d</a:t>
            </a:r>
            <a:r>
              <a:rPr lang="en-US" sz="2000" dirty="0" smtClean="0"/>
              <a:t>, </a:t>
            </a:r>
            <a:r>
              <a:rPr lang="en-US" sz="2000" dirty="0" err="1" smtClean="0"/>
              <a:t>b_d</a:t>
            </a:r>
            <a:r>
              <a:rPr lang="en-US" sz="2000" dirty="0" smtClean="0"/>
              <a:t>, </a:t>
            </a:r>
            <a:r>
              <a:rPr lang="en-US" sz="2000" dirty="0" err="1" smtClean="0"/>
              <a:t>c_d</a:t>
            </a:r>
            <a:r>
              <a:rPr lang="en-US" sz="2000" dirty="0" smtClean="0"/>
              <a:t>, </a:t>
            </a:r>
            <a:r>
              <a:rPr lang="en-US" sz="2000" dirty="0" err="1" smtClean="0"/>
              <a:t>n_e</a:t>
            </a:r>
            <a:r>
              <a:rPr lang="en-US" sz="2000" dirty="0" smtClean="0"/>
              <a:t>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cudaMemcpy</a:t>
            </a:r>
            <a:r>
              <a:rPr lang="en-US" sz="2000" dirty="0" smtClean="0"/>
              <a:t>(</a:t>
            </a:r>
            <a:r>
              <a:rPr lang="en-US" sz="2000" dirty="0" err="1" smtClean="0"/>
              <a:t>c_h</a:t>
            </a:r>
            <a:r>
              <a:rPr lang="en-US" sz="2000" dirty="0" smtClean="0"/>
              <a:t>, </a:t>
            </a:r>
            <a:r>
              <a:rPr lang="en-US" sz="2000" dirty="0" err="1" smtClean="0"/>
              <a:t>c_d</a:t>
            </a:r>
            <a:r>
              <a:rPr lang="en-US" sz="2000" dirty="0" smtClean="0"/>
              <a:t>, </a:t>
            </a:r>
            <a:r>
              <a:rPr lang="en-US" sz="2000" dirty="0" err="1" smtClean="0"/>
              <a:t>n_b</a:t>
            </a:r>
            <a:r>
              <a:rPr lang="en-US" sz="2000" dirty="0" smtClean="0"/>
              <a:t>, </a:t>
            </a:r>
            <a:r>
              <a:rPr lang="en-US" sz="2000" dirty="0" err="1" smtClean="0"/>
              <a:t>cudaMemcpyDeviceToHost</a:t>
            </a:r>
            <a:r>
              <a:rPr lang="en-US" sz="2000" dirty="0" smtClean="0"/>
              <a:t>);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for(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20; </a:t>
            </a:r>
            <a:r>
              <a:rPr lang="en-US" sz="2000" dirty="0" err="1" smtClean="0"/>
              <a:t>i</a:t>
            </a:r>
            <a:r>
              <a:rPr lang="en-US" sz="2000" dirty="0" smtClean="0"/>
              <a:t>++)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("[%d] %7.1f + %7.1f = %7.1f\n", </a:t>
            </a:r>
            <a:r>
              <a:rPr lang="en-US" sz="2000" dirty="0" err="1" smtClean="0"/>
              <a:t>i</a:t>
            </a:r>
            <a:r>
              <a:rPr lang="en-US" sz="2000" dirty="0" smtClean="0"/>
              <a:t>, </a:t>
            </a:r>
            <a:r>
              <a:rPr lang="en-US" sz="2000" dirty="0" err="1" smtClean="0"/>
              <a:t>a_h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], </a:t>
            </a:r>
            <a:r>
              <a:rPr lang="en-US" sz="2000" dirty="0" err="1" smtClean="0"/>
              <a:t>b_h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], </a:t>
            </a:r>
            <a:r>
              <a:rPr lang="en-US" sz="2000" dirty="0" err="1" smtClean="0"/>
              <a:t>c_h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free(</a:t>
            </a:r>
            <a:r>
              <a:rPr lang="en-US" sz="2000" dirty="0" err="1" smtClean="0"/>
              <a:t>a_h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free(</a:t>
            </a:r>
            <a:r>
              <a:rPr lang="en-US" sz="2000" dirty="0" err="1" smtClean="0"/>
              <a:t>b_h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free(</a:t>
            </a:r>
            <a:r>
              <a:rPr lang="en-US" sz="2000" dirty="0" err="1" smtClean="0"/>
              <a:t>c_h</a:t>
            </a:r>
            <a:r>
              <a:rPr lang="en-US" sz="2000" dirty="0" smtClean="0"/>
              <a:t>);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cudaFree</a:t>
            </a:r>
            <a:r>
              <a:rPr lang="en-US" sz="2000" dirty="0" smtClean="0"/>
              <a:t>(</a:t>
            </a:r>
            <a:r>
              <a:rPr lang="en-US" sz="2000" dirty="0" err="1" smtClean="0"/>
              <a:t>a_d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cudaFree</a:t>
            </a:r>
            <a:r>
              <a:rPr lang="en-US" sz="2000" dirty="0" smtClean="0"/>
              <a:t>(</a:t>
            </a:r>
            <a:r>
              <a:rPr lang="en-US" sz="2000" dirty="0" err="1" smtClean="0"/>
              <a:t>b_d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cudaFree</a:t>
            </a:r>
            <a:r>
              <a:rPr lang="en-US" sz="2000" dirty="0" smtClean="0"/>
              <a:t>(</a:t>
            </a:r>
            <a:r>
              <a:rPr lang="en-US" sz="2000" dirty="0" err="1" smtClean="0"/>
              <a:t>c_d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600" y="1219200"/>
            <a:ext cx="2209800" cy="470898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>
                <a:rot lat="2400000" lon="20400000" rev="0"/>
              </a:camera>
              <a:lightRig rig="balanced" dir="t"/>
            </a:scene3d>
            <a:sp3d extrusionH="57150" prstMaterial="metal">
              <a:bevelT w="38100" h="38100"/>
              <a:bevelB w="38100" h="38100"/>
            </a:sp3d>
          </a:bodyPr>
          <a:lstStyle/>
          <a:p>
            <a:r>
              <a:rPr lang="en-US" sz="30000" dirty="0" smtClean="0">
                <a:latin typeface="Bernard MT Condensed" pitchFamily="18" charset="0"/>
              </a:rPr>
              <a:t>?</a:t>
            </a:r>
            <a:endParaRPr lang="en-US" sz="30000" dirty="0">
              <a:latin typeface="Bernard MT Condense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Bother?</a:t>
            </a:r>
            <a:endParaRPr 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820" y="1868438"/>
            <a:ext cx="8490179" cy="460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echgage.com/articles/nvidia/fermi/block_diagram_gf1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0"/>
            <a:ext cx="840430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33600" y="4495800"/>
            <a:ext cx="5257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6233" y="0"/>
            <a:ext cx="500776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2438400"/>
            <a:ext cx="2371218" cy="1810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133600" y="4495800"/>
            <a:ext cx="609600" cy="2133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>
          <a:xfrm flipV="1">
            <a:off x="2743200" y="4953000"/>
            <a:ext cx="1219200" cy="609600"/>
          </a:xfrm>
          <a:prstGeom prst="straightConnector1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Jacquard Looms Again</a:t>
            </a:r>
            <a:endParaRPr lang="en-US" dirty="0"/>
          </a:p>
        </p:txBody>
      </p:sp>
      <p:pic>
        <p:nvPicPr>
          <p:cNvPr id="2050" name="Picture 2" descr="http://upload.wikimedia.org/wikipedia/commons/c/c7/Kette_und_Schu%C3%9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600200"/>
            <a:ext cx="3590925" cy="3981450"/>
          </a:xfrm>
          <a:prstGeom prst="rect">
            <a:avLst/>
          </a:prstGeom>
          <a:noFill/>
        </p:spPr>
      </p:pic>
      <p:pic>
        <p:nvPicPr>
          <p:cNvPr id="2052" name="Picture 4" descr="http://upload.wikimedia.org/wikipedia/commons/8/8e/Jacquard.loom.hook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276600"/>
            <a:ext cx="2371725" cy="3171825"/>
          </a:xfrm>
          <a:prstGeom prst="rect">
            <a:avLst/>
          </a:prstGeom>
          <a:noFill/>
        </p:spPr>
      </p:pic>
      <p:pic>
        <p:nvPicPr>
          <p:cNvPr id="2054" name="Picture 6" descr="http://upload.wikimedia.org/wikipedia/commons/0/09/Jacquard.loom.card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600200"/>
            <a:ext cx="2371725" cy="3171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Rounded Rectangle 210"/>
          <p:cNvSpPr/>
          <p:nvPr/>
        </p:nvSpPr>
        <p:spPr>
          <a:xfrm>
            <a:off x="4343400" y="3505200"/>
            <a:ext cx="4572000" cy="3200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ounded Rectangle 209"/>
          <p:cNvSpPr/>
          <p:nvPr/>
        </p:nvSpPr>
        <p:spPr>
          <a:xfrm>
            <a:off x="4343400" y="228600"/>
            <a:ext cx="4572000" cy="3200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ounded Rectangle 208"/>
          <p:cNvSpPr/>
          <p:nvPr/>
        </p:nvSpPr>
        <p:spPr>
          <a:xfrm>
            <a:off x="2133600" y="228600"/>
            <a:ext cx="2133600" cy="457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ounded Rectangle 207"/>
          <p:cNvSpPr/>
          <p:nvPr/>
        </p:nvSpPr>
        <p:spPr>
          <a:xfrm>
            <a:off x="76200" y="228600"/>
            <a:ext cx="1981200" cy="457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892573" y="886752"/>
            <a:ext cx="125531" cy="750402"/>
          </a:xfrm>
          <a:custGeom>
            <a:avLst/>
            <a:gdLst>
              <a:gd name="connsiteX0" fmla="*/ 62039 w 148354"/>
              <a:gd name="connsiteY0" fmla="*/ 0 h 865848"/>
              <a:gd name="connsiteX1" fmla="*/ 142959 w 148354"/>
              <a:gd name="connsiteY1" fmla="*/ 89012 h 865848"/>
              <a:gd name="connsiteX2" fmla="*/ 29671 w 148354"/>
              <a:gd name="connsiteY2" fmla="*/ 186117 h 865848"/>
              <a:gd name="connsiteX3" fmla="*/ 134867 w 148354"/>
              <a:gd name="connsiteY3" fmla="*/ 267037 h 865848"/>
              <a:gd name="connsiteX4" fmla="*/ 29671 w 148354"/>
              <a:gd name="connsiteY4" fmla="*/ 380326 h 865848"/>
              <a:gd name="connsiteX5" fmla="*/ 126775 w 148354"/>
              <a:gd name="connsiteY5" fmla="*/ 461246 h 865848"/>
              <a:gd name="connsiteX6" fmla="*/ 5395 w 148354"/>
              <a:gd name="connsiteY6" fmla="*/ 590719 h 865848"/>
              <a:gd name="connsiteX7" fmla="*/ 94407 w 148354"/>
              <a:gd name="connsiteY7" fmla="*/ 704007 h 865848"/>
              <a:gd name="connsiteX8" fmla="*/ 78223 w 148354"/>
              <a:gd name="connsiteY8" fmla="*/ 865848 h 865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8354" h="865848">
                <a:moveTo>
                  <a:pt x="62039" y="0"/>
                </a:moveTo>
                <a:cubicBezTo>
                  <a:pt x="105196" y="28996"/>
                  <a:pt x="148354" y="57993"/>
                  <a:pt x="142959" y="89012"/>
                </a:cubicBezTo>
                <a:cubicBezTo>
                  <a:pt x="137564" y="120032"/>
                  <a:pt x="31020" y="156446"/>
                  <a:pt x="29671" y="186117"/>
                </a:cubicBezTo>
                <a:cubicBezTo>
                  <a:pt x="28322" y="215788"/>
                  <a:pt x="134867" y="234669"/>
                  <a:pt x="134867" y="267037"/>
                </a:cubicBezTo>
                <a:cubicBezTo>
                  <a:pt x="134867" y="299405"/>
                  <a:pt x="31020" y="347958"/>
                  <a:pt x="29671" y="380326"/>
                </a:cubicBezTo>
                <a:cubicBezTo>
                  <a:pt x="28322" y="412694"/>
                  <a:pt x="130821" y="426181"/>
                  <a:pt x="126775" y="461246"/>
                </a:cubicBezTo>
                <a:cubicBezTo>
                  <a:pt x="122729" y="496311"/>
                  <a:pt x="10790" y="550259"/>
                  <a:pt x="5395" y="590719"/>
                </a:cubicBezTo>
                <a:cubicBezTo>
                  <a:pt x="0" y="631179"/>
                  <a:pt x="82269" y="658152"/>
                  <a:pt x="94407" y="704007"/>
                </a:cubicBezTo>
                <a:cubicBezTo>
                  <a:pt x="106545" y="749862"/>
                  <a:pt x="92384" y="807855"/>
                  <a:pt x="78223" y="865848"/>
                </a:cubicBezTo>
              </a:path>
            </a:pathLst>
          </a:cu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563231" y="838200"/>
            <a:ext cx="967154" cy="858520"/>
            <a:chOff x="990600" y="1676400"/>
            <a:chExt cx="1143000" cy="990600"/>
          </a:xfrm>
        </p:grpSpPr>
        <p:sp>
          <p:nvSpPr>
            <p:cNvPr id="17" name="Rounded Rectangle 16"/>
            <p:cNvSpPr/>
            <p:nvPr/>
          </p:nvSpPr>
          <p:spPr>
            <a:xfrm>
              <a:off x="990600" y="1676400"/>
              <a:ext cx="1143000" cy="990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10668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11430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2192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2954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3716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4478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5240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16002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6764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7526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18288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1905000" y="1752600"/>
              <a:ext cx="148354" cy="865848"/>
            </a:xfrm>
            <a:custGeom>
              <a:avLst/>
              <a:gdLst>
                <a:gd name="connsiteX0" fmla="*/ 62039 w 148354"/>
                <a:gd name="connsiteY0" fmla="*/ 0 h 865848"/>
                <a:gd name="connsiteX1" fmla="*/ 142959 w 148354"/>
                <a:gd name="connsiteY1" fmla="*/ 89012 h 865848"/>
                <a:gd name="connsiteX2" fmla="*/ 29671 w 148354"/>
                <a:gd name="connsiteY2" fmla="*/ 186117 h 865848"/>
                <a:gd name="connsiteX3" fmla="*/ 134867 w 148354"/>
                <a:gd name="connsiteY3" fmla="*/ 267037 h 865848"/>
                <a:gd name="connsiteX4" fmla="*/ 29671 w 148354"/>
                <a:gd name="connsiteY4" fmla="*/ 380326 h 865848"/>
                <a:gd name="connsiteX5" fmla="*/ 126775 w 148354"/>
                <a:gd name="connsiteY5" fmla="*/ 461246 h 865848"/>
                <a:gd name="connsiteX6" fmla="*/ 5395 w 148354"/>
                <a:gd name="connsiteY6" fmla="*/ 590719 h 865848"/>
                <a:gd name="connsiteX7" fmla="*/ 94407 w 148354"/>
                <a:gd name="connsiteY7" fmla="*/ 704007 h 865848"/>
                <a:gd name="connsiteX8" fmla="*/ 78223 w 148354"/>
                <a:gd name="connsiteY8" fmla="*/ 865848 h 86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354" h="865848">
                  <a:moveTo>
                    <a:pt x="62039" y="0"/>
                  </a:moveTo>
                  <a:cubicBezTo>
                    <a:pt x="105196" y="28996"/>
                    <a:pt x="148354" y="57993"/>
                    <a:pt x="142959" y="89012"/>
                  </a:cubicBezTo>
                  <a:cubicBezTo>
                    <a:pt x="137564" y="120032"/>
                    <a:pt x="31020" y="156446"/>
                    <a:pt x="29671" y="186117"/>
                  </a:cubicBezTo>
                  <a:cubicBezTo>
                    <a:pt x="28322" y="215788"/>
                    <a:pt x="134867" y="234669"/>
                    <a:pt x="134867" y="267037"/>
                  </a:cubicBezTo>
                  <a:cubicBezTo>
                    <a:pt x="134867" y="299405"/>
                    <a:pt x="31020" y="347958"/>
                    <a:pt x="29671" y="380326"/>
                  </a:cubicBezTo>
                  <a:cubicBezTo>
                    <a:pt x="28322" y="412694"/>
                    <a:pt x="130821" y="426181"/>
                    <a:pt x="126775" y="461246"/>
                  </a:cubicBezTo>
                  <a:cubicBezTo>
                    <a:pt x="122729" y="496311"/>
                    <a:pt x="10790" y="550259"/>
                    <a:pt x="5395" y="590719"/>
                  </a:cubicBezTo>
                  <a:cubicBezTo>
                    <a:pt x="0" y="631179"/>
                    <a:pt x="82269" y="658152"/>
                    <a:pt x="94407" y="704007"/>
                  </a:cubicBezTo>
                  <a:cubicBezTo>
                    <a:pt x="106545" y="749862"/>
                    <a:pt x="92384" y="807855"/>
                    <a:pt x="78223" y="865848"/>
                  </a:cubicBezTo>
                </a:path>
              </a:pathLst>
            </a:custGeom>
            <a:ln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33400" y="224135"/>
            <a:ext cx="1080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Thread</a:t>
            </a:r>
            <a:endParaRPr lang="en-US" sz="24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2514600" y="224135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Block</a:t>
            </a:r>
            <a:endParaRPr lang="en-US" sz="24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5945198" y="224135"/>
            <a:ext cx="729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Grid</a:t>
            </a:r>
            <a:endParaRPr lang="en-US" sz="2400" b="1" dirty="0"/>
          </a:p>
        </p:txBody>
      </p:sp>
      <p:grpSp>
        <p:nvGrpSpPr>
          <p:cNvPr id="81" name="Group 80"/>
          <p:cNvGrpSpPr/>
          <p:nvPr/>
        </p:nvGrpSpPr>
        <p:grpSpPr>
          <a:xfrm>
            <a:off x="4419600" y="762000"/>
            <a:ext cx="4191000" cy="990600"/>
            <a:chOff x="914400" y="2895600"/>
            <a:chExt cx="4953000" cy="1143000"/>
          </a:xfrm>
        </p:grpSpPr>
        <p:grpSp>
          <p:nvGrpSpPr>
            <p:cNvPr id="82" name="Group 18"/>
            <p:cNvGrpSpPr/>
            <p:nvPr/>
          </p:nvGrpSpPr>
          <p:grpSpPr>
            <a:xfrm>
              <a:off x="990600" y="2971800"/>
              <a:ext cx="1143000" cy="990600"/>
              <a:chOff x="990600" y="1676400"/>
              <a:chExt cx="1143000" cy="990600"/>
            </a:xfrm>
          </p:grpSpPr>
          <p:sp>
            <p:nvSpPr>
              <p:cNvPr id="126" name="Rounded Rectangle 125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Freeform 127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Freeform 128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Freeform 129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Freeform 130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 131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 132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Freeform 133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Freeform 137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" name="Group 32"/>
            <p:cNvGrpSpPr/>
            <p:nvPr/>
          </p:nvGrpSpPr>
          <p:grpSpPr>
            <a:xfrm>
              <a:off x="2209800" y="2971800"/>
              <a:ext cx="1143000" cy="990600"/>
              <a:chOff x="990600" y="1676400"/>
              <a:chExt cx="1143000" cy="990600"/>
            </a:xfrm>
          </p:grpSpPr>
          <p:sp>
            <p:nvSpPr>
              <p:cNvPr id="113" name="Rounded Rectangle 112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Freeform 122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Freeform 123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" name="Group 46"/>
            <p:cNvGrpSpPr/>
            <p:nvPr/>
          </p:nvGrpSpPr>
          <p:grpSpPr>
            <a:xfrm>
              <a:off x="3429000" y="2971800"/>
              <a:ext cx="1143000" cy="990600"/>
              <a:chOff x="990600" y="1676400"/>
              <a:chExt cx="1143000" cy="990600"/>
            </a:xfrm>
          </p:grpSpPr>
          <p:sp>
            <p:nvSpPr>
              <p:cNvPr id="100" name="Rounded Rectangle 99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101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107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Freeform 111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" name="Group 60"/>
            <p:cNvGrpSpPr/>
            <p:nvPr/>
          </p:nvGrpSpPr>
          <p:grpSpPr>
            <a:xfrm>
              <a:off x="4648200" y="2971800"/>
              <a:ext cx="1143000" cy="990600"/>
              <a:chOff x="990600" y="1676400"/>
              <a:chExt cx="1143000" cy="990600"/>
            </a:xfrm>
          </p:grpSpPr>
          <p:sp>
            <p:nvSpPr>
              <p:cNvPr id="87" name="Rounded Rectangle 86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87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reeform 89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Freeform 92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" name="Rounded Rectangle 85"/>
            <p:cNvSpPr/>
            <p:nvPr/>
          </p:nvSpPr>
          <p:spPr>
            <a:xfrm>
              <a:off x="914400" y="2895600"/>
              <a:ext cx="4953000" cy="1143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3581400"/>
            <a:ext cx="310348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" name="TextBox 204"/>
          <p:cNvSpPr txBox="1"/>
          <p:nvPr/>
        </p:nvSpPr>
        <p:spPr>
          <a:xfrm>
            <a:off x="304800" y="1916668"/>
            <a:ext cx="176766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Registers (F)</a:t>
            </a:r>
            <a:endParaRPr lang="en-US" dirty="0" smtClean="0"/>
          </a:p>
          <a:p>
            <a:r>
              <a:rPr lang="en-US" dirty="0" smtClean="0"/>
              <a:t>type </a:t>
            </a:r>
            <a:r>
              <a:rPr lang="en-US" dirty="0" err="1" smtClean="0"/>
              <a:t>var</a:t>
            </a:r>
            <a:r>
              <a:rPr lang="en-US" dirty="0" smtClean="0"/>
              <a:t>[n];</a:t>
            </a:r>
          </a:p>
          <a:p>
            <a:r>
              <a:rPr lang="en-US" dirty="0" smtClean="0"/>
              <a:t>Local Memory(S)</a:t>
            </a:r>
          </a:p>
          <a:p>
            <a:r>
              <a:rPr lang="en-US" dirty="0"/>
              <a:t>type </a:t>
            </a:r>
            <a:r>
              <a:rPr lang="en-US" dirty="0" err="1" smtClean="0"/>
              <a:t>var</a:t>
            </a:r>
            <a:r>
              <a:rPr lang="en-US" dirty="0" smtClean="0"/>
              <a:t>[n];</a:t>
            </a:r>
            <a:endParaRPr lang="en-US" dirty="0"/>
          </a:p>
          <a:p>
            <a:endParaRPr lang="en-US" dirty="0"/>
          </a:p>
          <a:p>
            <a:r>
              <a:rPr lang="en-US" dirty="0"/>
              <a:t>Index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threadIdx.x</a:t>
            </a:r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2182231" y="1916668"/>
            <a:ext cx="216116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Shared Memory (F)</a:t>
            </a:r>
          </a:p>
          <a:p>
            <a:r>
              <a:rPr lang="en-US" dirty="0" smtClean="0"/>
              <a:t>__</a:t>
            </a:r>
            <a:r>
              <a:rPr lang="en-US" dirty="0"/>
              <a:t>shared__ type </a:t>
            </a:r>
            <a:r>
              <a:rPr lang="en-US" dirty="0" err="1"/>
              <a:t>var</a:t>
            </a:r>
            <a:r>
              <a:rPr lang="en-US" dirty="0"/>
              <a:t>;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Index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blockIdx.x</a:t>
            </a:r>
            <a:endParaRPr lang="en-US" dirty="0" smtClean="0"/>
          </a:p>
          <a:p>
            <a:r>
              <a:rPr lang="en-US" dirty="0" smtClean="0"/>
              <a:t>Size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blockDim.x</a:t>
            </a:r>
            <a:endParaRPr lang="en-US" dirty="0"/>
          </a:p>
        </p:txBody>
      </p:sp>
      <p:sp>
        <p:nvSpPr>
          <p:cNvPr id="207" name="TextBox 206"/>
          <p:cNvSpPr txBox="1"/>
          <p:nvPr/>
        </p:nvSpPr>
        <p:spPr>
          <a:xfrm>
            <a:off x="5486400" y="1916668"/>
            <a:ext cx="23326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Constant Memory (F)</a:t>
            </a:r>
          </a:p>
          <a:p>
            <a:r>
              <a:rPr lang="en-US" dirty="0" smtClean="0"/>
              <a:t>__constant__ type </a:t>
            </a:r>
            <a:r>
              <a:rPr lang="en-US" dirty="0" err="1" smtClean="0"/>
              <a:t>var</a:t>
            </a:r>
            <a:r>
              <a:rPr lang="en-US" dirty="0" smtClean="0"/>
              <a:t>;</a:t>
            </a:r>
          </a:p>
          <a:p>
            <a:r>
              <a:rPr lang="en-US" dirty="0" smtClean="0"/>
              <a:t>Global Memory (S)</a:t>
            </a:r>
          </a:p>
          <a:p>
            <a:r>
              <a:rPr lang="en-US" dirty="0" smtClean="0"/>
              <a:t>__device__ type </a:t>
            </a:r>
            <a:r>
              <a:rPr lang="en-US" dirty="0" err="1" smtClean="0"/>
              <a:t>var</a:t>
            </a:r>
            <a:r>
              <a:rPr lang="en-US" dirty="0" smtClean="0"/>
              <a:t>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8"/>
          <p:cNvGrpSpPr/>
          <p:nvPr/>
        </p:nvGrpSpPr>
        <p:grpSpPr>
          <a:xfrm>
            <a:off x="1524000" y="1371600"/>
            <a:ext cx="4191000" cy="990600"/>
            <a:chOff x="914400" y="2895600"/>
            <a:chExt cx="4953000" cy="1143000"/>
          </a:xfrm>
        </p:grpSpPr>
        <p:grpSp>
          <p:nvGrpSpPr>
            <p:cNvPr id="18" name="Group 18"/>
            <p:cNvGrpSpPr/>
            <p:nvPr/>
          </p:nvGrpSpPr>
          <p:grpSpPr>
            <a:xfrm>
              <a:off x="990600" y="2971800"/>
              <a:ext cx="1143000" cy="990600"/>
              <a:chOff x="990600" y="1676400"/>
              <a:chExt cx="1143000" cy="9906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 24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reeform 31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32"/>
            <p:cNvGrpSpPr/>
            <p:nvPr/>
          </p:nvGrpSpPr>
          <p:grpSpPr>
            <a:xfrm>
              <a:off x="2209800" y="2971800"/>
              <a:ext cx="1143000" cy="990600"/>
              <a:chOff x="990600" y="1676400"/>
              <a:chExt cx="1143000" cy="990600"/>
            </a:xfrm>
          </p:grpSpPr>
          <p:sp>
            <p:nvSpPr>
              <p:cNvPr id="34" name="Rounded Rectangle 33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Freeform 35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Freeform 39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46"/>
            <p:cNvGrpSpPr/>
            <p:nvPr/>
          </p:nvGrpSpPr>
          <p:grpSpPr>
            <a:xfrm>
              <a:off x="3429000" y="2971800"/>
              <a:ext cx="1143000" cy="990600"/>
              <a:chOff x="990600" y="1676400"/>
              <a:chExt cx="1143000" cy="990600"/>
            </a:xfrm>
          </p:grpSpPr>
          <p:sp>
            <p:nvSpPr>
              <p:cNvPr id="48" name="Rounded Rectangle 47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Freeform 48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Freeform 55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Freeform 56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Freeform 57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Freeform 58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" name="Group 60"/>
            <p:cNvGrpSpPr/>
            <p:nvPr/>
          </p:nvGrpSpPr>
          <p:grpSpPr>
            <a:xfrm>
              <a:off x="4648200" y="2971800"/>
              <a:ext cx="1143000" cy="990600"/>
              <a:chOff x="990600" y="1676400"/>
              <a:chExt cx="1143000" cy="990600"/>
            </a:xfrm>
          </p:grpSpPr>
          <p:sp>
            <p:nvSpPr>
              <p:cNvPr id="62" name="Rounded Rectangle 61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Freeform 70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Freeform 71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Freeform 73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5" name="Rounded Rectangle 74"/>
            <p:cNvSpPr/>
            <p:nvPr/>
          </p:nvSpPr>
          <p:spPr>
            <a:xfrm>
              <a:off x="914400" y="2895600"/>
              <a:ext cx="4953000" cy="1143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Freeform 79"/>
          <p:cNvSpPr/>
          <p:nvPr/>
        </p:nvSpPr>
        <p:spPr>
          <a:xfrm>
            <a:off x="5562600" y="457200"/>
            <a:ext cx="125531" cy="750402"/>
          </a:xfrm>
          <a:custGeom>
            <a:avLst/>
            <a:gdLst>
              <a:gd name="connsiteX0" fmla="*/ 62039 w 148354"/>
              <a:gd name="connsiteY0" fmla="*/ 0 h 865848"/>
              <a:gd name="connsiteX1" fmla="*/ 142959 w 148354"/>
              <a:gd name="connsiteY1" fmla="*/ 89012 h 865848"/>
              <a:gd name="connsiteX2" fmla="*/ 29671 w 148354"/>
              <a:gd name="connsiteY2" fmla="*/ 186117 h 865848"/>
              <a:gd name="connsiteX3" fmla="*/ 134867 w 148354"/>
              <a:gd name="connsiteY3" fmla="*/ 267037 h 865848"/>
              <a:gd name="connsiteX4" fmla="*/ 29671 w 148354"/>
              <a:gd name="connsiteY4" fmla="*/ 380326 h 865848"/>
              <a:gd name="connsiteX5" fmla="*/ 126775 w 148354"/>
              <a:gd name="connsiteY5" fmla="*/ 461246 h 865848"/>
              <a:gd name="connsiteX6" fmla="*/ 5395 w 148354"/>
              <a:gd name="connsiteY6" fmla="*/ 590719 h 865848"/>
              <a:gd name="connsiteX7" fmla="*/ 94407 w 148354"/>
              <a:gd name="connsiteY7" fmla="*/ 704007 h 865848"/>
              <a:gd name="connsiteX8" fmla="*/ 78223 w 148354"/>
              <a:gd name="connsiteY8" fmla="*/ 865848 h 865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8354" h="865848">
                <a:moveTo>
                  <a:pt x="62039" y="0"/>
                </a:moveTo>
                <a:cubicBezTo>
                  <a:pt x="105196" y="28996"/>
                  <a:pt x="148354" y="57993"/>
                  <a:pt x="142959" y="89012"/>
                </a:cubicBezTo>
                <a:cubicBezTo>
                  <a:pt x="137564" y="120032"/>
                  <a:pt x="31020" y="156446"/>
                  <a:pt x="29671" y="186117"/>
                </a:cubicBezTo>
                <a:cubicBezTo>
                  <a:pt x="28322" y="215788"/>
                  <a:pt x="134867" y="234669"/>
                  <a:pt x="134867" y="267037"/>
                </a:cubicBezTo>
                <a:cubicBezTo>
                  <a:pt x="134867" y="299405"/>
                  <a:pt x="31020" y="347958"/>
                  <a:pt x="29671" y="380326"/>
                </a:cubicBezTo>
                <a:cubicBezTo>
                  <a:pt x="28322" y="412694"/>
                  <a:pt x="130821" y="426181"/>
                  <a:pt x="126775" y="461246"/>
                </a:cubicBezTo>
                <a:cubicBezTo>
                  <a:pt x="122729" y="496311"/>
                  <a:pt x="10790" y="550259"/>
                  <a:pt x="5395" y="590719"/>
                </a:cubicBezTo>
                <a:cubicBezTo>
                  <a:pt x="0" y="631179"/>
                  <a:pt x="82269" y="658152"/>
                  <a:pt x="94407" y="704007"/>
                </a:cubicBezTo>
                <a:cubicBezTo>
                  <a:pt x="106545" y="749862"/>
                  <a:pt x="92384" y="807855"/>
                  <a:pt x="78223" y="865848"/>
                </a:cubicBezTo>
              </a:path>
            </a:pathLst>
          </a:cu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 138"/>
          <p:cNvGrpSpPr/>
          <p:nvPr/>
        </p:nvGrpSpPr>
        <p:grpSpPr>
          <a:xfrm>
            <a:off x="1524000" y="3505200"/>
            <a:ext cx="4191000" cy="990600"/>
            <a:chOff x="914400" y="2895600"/>
            <a:chExt cx="4953000" cy="1143000"/>
          </a:xfrm>
        </p:grpSpPr>
        <p:grpSp>
          <p:nvGrpSpPr>
            <p:cNvPr id="85" name="Group 18"/>
            <p:cNvGrpSpPr/>
            <p:nvPr/>
          </p:nvGrpSpPr>
          <p:grpSpPr>
            <a:xfrm>
              <a:off x="990600" y="2971800"/>
              <a:ext cx="1143000" cy="990600"/>
              <a:chOff x="990600" y="1676400"/>
              <a:chExt cx="1143000" cy="990600"/>
            </a:xfrm>
          </p:grpSpPr>
          <p:sp>
            <p:nvSpPr>
              <p:cNvPr id="184" name="Rounded Rectangle 183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Freeform 184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Freeform 185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Freeform 186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Freeform 187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Freeform 188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Freeform 189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Freeform 190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Freeform 191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Freeform 192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Freeform 193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9" name="Group 32"/>
            <p:cNvGrpSpPr/>
            <p:nvPr/>
          </p:nvGrpSpPr>
          <p:grpSpPr>
            <a:xfrm>
              <a:off x="2209800" y="2971800"/>
              <a:ext cx="1143000" cy="990600"/>
              <a:chOff x="990600" y="1676400"/>
              <a:chExt cx="1143000" cy="990600"/>
            </a:xfrm>
          </p:grpSpPr>
          <p:sp>
            <p:nvSpPr>
              <p:cNvPr id="171" name="Rounded Rectangle 170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171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Freeform 172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 173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Freeform 174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Freeform 175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Freeform 176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Freeform 177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 178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Freeform 179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Freeform 180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Freeform 181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Freeform 182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0" name="Group 46"/>
            <p:cNvGrpSpPr/>
            <p:nvPr/>
          </p:nvGrpSpPr>
          <p:grpSpPr>
            <a:xfrm>
              <a:off x="3429000" y="2971800"/>
              <a:ext cx="1143000" cy="990600"/>
              <a:chOff x="990600" y="1676400"/>
              <a:chExt cx="1143000" cy="990600"/>
            </a:xfrm>
          </p:grpSpPr>
          <p:sp>
            <p:nvSpPr>
              <p:cNvPr id="158" name="Rounded Rectangle 157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 158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159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160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161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Freeform 162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Freeform 163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Freeform 164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165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Freeform 167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 168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 169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1" name="Group 60"/>
            <p:cNvGrpSpPr/>
            <p:nvPr/>
          </p:nvGrpSpPr>
          <p:grpSpPr>
            <a:xfrm>
              <a:off x="4648200" y="2971800"/>
              <a:ext cx="1143000" cy="990600"/>
              <a:chOff x="990600" y="1676400"/>
              <a:chExt cx="1143000" cy="990600"/>
            </a:xfrm>
          </p:grpSpPr>
          <p:sp>
            <p:nvSpPr>
              <p:cNvPr id="145" name="Rounded Rectangle 144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Freeform 145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Freeform 146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Freeform 148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Freeform 149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Freeform 150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Freeform 156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ounded Rectangle 143"/>
            <p:cNvSpPr/>
            <p:nvPr/>
          </p:nvSpPr>
          <p:spPr>
            <a:xfrm>
              <a:off x="914400" y="2895600"/>
              <a:ext cx="4953000" cy="1143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7" name="Freeform 196"/>
          <p:cNvSpPr/>
          <p:nvPr/>
        </p:nvSpPr>
        <p:spPr>
          <a:xfrm>
            <a:off x="5562600" y="2590800"/>
            <a:ext cx="125531" cy="750402"/>
          </a:xfrm>
          <a:custGeom>
            <a:avLst/>
            <a:gdLst>
              <a:gd name="connsiteX0" fmla="*/ 62039 w 148354"/>
              <a:gd name="connsiteY0" fmla="*/ 0 h 865848"/>
              <a:gd name="connsiteX1" fmla="*/ 142959 w 148354"/>
              <a:gd name="connsiteY1" fmla="*/ 89012 h 865848"/>
              <a:gd name="connsiteX2" fmla="*/ 29671 w 148354"/>
              <a:gd name="connsiteY2" fmla="*/ 186117 h 865848"/>
              <a:gd name="connsiteX3" fmla="*/ 134867 w 148354"/>
              <a:gd name="connsiteY3" fmla="*/ 267037 h 865848"/>
              <a:gd name="connsiteX4" fmla="*/ 29671 w 148354"/>
              <a:gd name="connsiteY4" fmla="*/ 380326 h 865848"/>
              <a:gd name="connsiteX5" fmla="*/ 126775 w 148354"/>
              <a:gd name="connsiteY5" fmla="*/ 461246 h 865848"/>
              <a:gd name="connsiteX6" fmla="*/ 5395 w 148354"/>
              <a:gd name="connsiteY6" fmla="*/ 590719 h 865848"/>
              <a:gd name="connsiteX7" fmla="*/ 94407 w 148354"/>
              <a:gd name="connsiteY7" fmla="*/ 704007 h 865848"/>
              <a:gd name="connsiteX8" fmla="*/ 78223 w 148354"/>
              <a:gd name="connsiteY8" fmla="*/ 865848 h 865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8354" h="865848">
                <a:moveTo>
                  <a:pt x="62039" y="0"/>
                </a:moveTo>
                <a:cubicBezTo>
                  <a:pt x="105196" y="28996"/>
                  <a:pt x="148354" y="57993"/>
                  <a:pt x="142959" y="89012"/>
                </a:cubicBezTo>
                <a:cubicBezTo>
                  <a:pt x="137564" y="120032"/>
                  <a:pt x="31020" y="156446"/>
                  <a:pt x="29671" y="186117"/>
                </a:cubicBezTo>
                <a:cubicBezTo>
                  <a:pt x="28322" y="215788"/>
                  <a:pt x="134867" y="234669"/>
                  <a:pt x="134867" y="267037"/>
                </a:cubicBezTo>
                <a:cubicBezTo>
                  <a:pt x="134867" y="299405"/>
                  <a:pt x="31020" y="347958"/>
                  <a:pt x="29671" y="380326"/>
                </a:cubicBezTo>
                <a:cubicBezTo>
                  <a:pt x="28322" y="412694"/>
                  <a:pt x="130821" y="426181"/>
                  <a:pt x="126775" y="461246"/>
                </a:cubicBezTo>
                <a:cubicBezTo>
                  <a:pt x="122729" y="496311"/>
                  <a:pt x="10790" y="550259"/>
                  <a:pt x="5395" y="590719"/>
                </a:cubicBezTo>
                <a:cubicBezTo>
                  <a:pt x="0" y="631179"/>
                  <a:pt x="82269" y="658152"/>
                  <a:pt x="94407" y="704007"/>
                </a:cubicBezTo>
                <a:cubicBezTo>
                  <a:pt x="106545" y="749862"/>
                  <a:pt x="92384" y="807855"/>
                  <a:pt x="78223" y="865848"/>
                </a:cubicBezTo>
              </a:path>
            </a:pathLst>
          </a:cu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TextBox 198"/>
          <p:cNvSpPr txBox="1"/>
          <p:nvPr/>
        </p:nvSpPr>
        <p:spPr>
          <a:xfrm>
            <a:off x="5867400" y="685800"/>
            <a:ext cx="117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 (host)</a:t>
            </a:r>
            <a:endParaRPr lang="en-US" dirty="0"/>
          </a:p>
        </p:txBody>
      </p:sp>
      <p:sp>
        <p:nvSpPr>
          <p:cNvPr id="200" name="TextBox 199"/>
          <p:cNvSpPr txBox="1"/>
          <p:nvPr/>
        </p:nvSpPr>
        <p:spPr>
          <a:xfrm>
            <a:off x="5867400" y="2819400"/>
            <a:ext cx="117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 (host)</a:t>
            </a:r>
            <a:endParaRPr lang="en-US" dirty="0"/>
          </a:p>
        </p:txBody>
      </p:sp>
      <p:sp>
        <p:nvSpPr>
          <p:cNvPr id="201" name="TextBox 200"/>
          <p:cNvSpPr txBox="1"/>
          <p:nvPr/>
        </p:nvSpPr>
        <p:spPr>
          <a:xfrm>
            <a:off x="5867400" y="1764268"/>
            <a:ext cx="1396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GPU (device)</a:t>
            </a:r>
            <a:endParaRPr lang="en-US" dirty="0"/>
          </a:p>
        </p:txBody>
      </p:sp>
      <p:sp>
        <p:nvSpPr>
          <p:cNvPr id="202" name="TextBox 201"/>
          <p:cNvSpPr txBox="1"/>
          <p:nvPr/>
        </p:nvSpPr>
        <p:spPr>
          <a:xfrm>
            <a:off x="5867400" y="3897868"/>
            <a:ext cx="1396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GPU (device)</a:t>
            </a:r>
            <a:endParaRPr lang="en-US" dirty="0"/>
          </a:p>
        </p:txBody>
      </p:sp>
      <p:grpSp>
        <p:nvGrpSpPr>
          <p:cNvPr id="208" name="Group 138"/>
          <p:cNvGrpSpPr/>
          <p:nvPr/>
        </p:nvGrpSpPr>
        <p:grpSpPr>
          <a:xfrm>
            <a:off x="1524000" y="5562600"/>
            <a:ext cx="4191000" cy="990600"/>
            <a:chOff x="914400" y="2895600"/>
            <a:chExt cx="4953000" cy="1143000"/>
          </a:xfrm>
        </p:grpSpPr>
        <p:grpSp>
          <p:nvGrpSpPr>
            <p:cNvPr id="209" name="Group 18"/>
            <p:cNvGrpSpPr/>
            <p:nvPr/>
          </p:nvGrpSpPr>
          <p:grpSpPr>
            <a:xfrm>
              <a:off x="990600" y="2971800"/>
              <a:ext cx="1143000" cy="990600"/>
              <a:chOff x="990600" y="1676400"/>
              <a:chExt cx="1143000" cy="990600"/>
            </a:xfrm>
          </p:grpSpPr>
          <p:sp>
            <p:nvSpPr>
              <p:cNvPr id="253" name="Rounded Rectangle 252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Freeform 253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Freeform 254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Freeform 255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Freeform 256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Freeform 257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Freeform 258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Freeform 259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Freeform 260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Freeform 261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Freeform 262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Freeform 263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Freeform 264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0" name="Group 32"/>
            <p:cNvGrpSpPr/>
            <p:nvPr/>
          </p:nvGrpSpPr>
          <p:grpSpPr>
            <a:xfrm>
              <a:off x="2209800" y="2971800"/>
              <a:ext cx="1143000" cy="990600"/>
              <a:chOff x="990600" y="1676400"/>
              <a:chExt cx="1143000" cy="990600"/>
            </a:xfrm>
          </p:grpSpPr>
          <p:sp>
            <p:nvSpPr>
              <p:cNvPr id="240" name="Rounded Rectangle 239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Freeform 240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Freeform 241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Freeform 242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Freeform 243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Freeform 244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Freeform 245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Freeform 246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Freeform 247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Freeform 248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" name="Freeform 249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Freeform 250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Freeform 251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1" name="Group 46"/>
            <p:cNvGrpSpPr/>
            <p:nvPr/>
          </p:nvGrpSpPr>
          <p:grpSpPr>
            <a:xfrm>
              <a:off x="3429000" y="2971800"/>
              <a:ext cx="1143000" cy="990600"/>
              <a:chOff x="990600" y="1676400"/>
              <a:chExt cx="1143000" cy="990600"/>
            </a:xfrm>
          </p:grpSpPr>
          <p:sp>
            <p:nvSpPr>
              <p:cNvPr id="227" name="Rounded Rectangle 226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Freeform 227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Freeform 233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Freeform 234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Freeform 235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Freeform 236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Freeform 237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Freeform 238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2" name="Group 60"/>
            <p:cNvGrpSpPr/>
            <p:nvPr/>
          </p:nvGrpSpPr>
          <p:grpSpPr>
            <a:xfrm>
              <a:off x="4648200" y="2971800"/>
              <a:ext cx="1143000" cy="990600"/>
              <a:chOff x="990600" y="1676400"/>
              <a:chExt cx="1143000" cy="990600"/>
            </a:xfrm>
          </p:grpSpPr>
          <p:sp>
            <p:nvSpPr>
              <p:cNvPr id="214" name="Rounded Rectangle 213"/>
              <p:cNvSpPr/>
              <p:nvPr/>
            </p:nvSpPr>
            <p:spPr>
              <a:xfrm>
                <a:off x="990600" y="1676400"/>
                <a:ext cx="1143000" cy="9906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>
                <a:off x="1066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1143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Freeform 216"/>
              <p:cNvSpPr/>
              <p:nvPr/>
            </p:nvSpPr>
            <p:spPr>
              <a:xfrm>
                <a:off x="1219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Freeform 217"/>
              <p:cNvSpPr/>
              <p:nvPr/>
            </p:nvSpPr>
            <p:spPr>
              <a:xfrm>
                <a:off x="1295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Freeform 218"/>
              <p:cNvSpPr/>
              <p:nvPr/>
            </p:nvSpPr>
            <p:spPr>
              <a:xfrm>
                <a:off x="1371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Freeform 219"/>
              <p:cNvSpPr/>
              <p:nvPr/>
            </p:nvSpPr>
            <p:spPr>
              <a:xfrm>
                <a:off x="1447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Freeform 220"/>
              <p:cNvSpPr/>
              <p:nvPr/>
            </p:nvSpPr>
            <p:spPr>
              <a:xfrm>
                <a:off x="1524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Freeform 221"/>
              <p:cNvSpPr/>
              <p:nvPr/>
            </p:nvSpPr>
            <p:spPr>
              <a:xfrm>
                <a:off x="16002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Freeform 222"/>
              <p:cNvSpPr/>
              <p:nvPr/>
            </p:nvSpPr>
            <p:spPr>
              <a:xfrm>
                <a:off x="16764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Freeform 223"/>
              <p:cNvSpPr/>
              <p:nvPr/>
            </p:nvSpPr>
            <p:spPr>
              <a:xfrm>
                <a:off x="17526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Freeform 224"/>
              <p:cNvSpPr/>
              <p:nvPr/>
            </p:nvSpPr>
            <p:spPr>
              <a:xfrm>
                <a:off x="18288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Freeform 225"/>
              <p:cNvSpPr/>
              <p:nvPr/>
            </p:nvSpPr>
            <p:spPr>
              <a:xfrm>
                <a:off x="1905000" y="1752600"/>
                <a:ext cx="148354" cy="865848"/>
              </a:xfrm>
              <a:custGeom>
                <a:avLst/>
                <a:gdLst>
                  <a:gd name="connsiteX0" fmla="*/ 62039 w 148354"/>
                  <a:gd name="connsiteY0" fmla="*/ 0 h 865848"/>
                  <a:gd name="connsiteX1" fmla="*/ 142959 w 148354"/>
                  <a:gd name="connsiteY1" fmla="*/ 89012 h 865848"/>
                  <a:gd name="connsiteX2" fmla="*/ 29671 w 148354"/>
                  <a:gd name="connsiteY2" fmla="*/ 186117 h 865848"/>
                  <a:gd name="connsiteX3" fmla="*/ 134867 w 148354"/>
                  <a:gd name="connsiteY3" fmla="*/ 267037 h 865848"/>
                  <a:gd name="connsiteX4" fmla="*/ 29671 w 148354"/>
                  <a:gd name="connsiteY4" fmla="*/ 380326 h 865848"/>
                  <a:gd name="connsiteX5" fmla="*/ 126775 w 148354"/>
                  <a:gd name="connsiteY5" fmla="*/ 461246 h 865848"/>
                  <a:gd name="connsiteX6" fmla="*/ 5395 w 148354"/>
                  <a:gd name="connsiteY6" fmla="*/ 590719 h 865848"/>
                  <a:gd name="connsiteX7" fmla="*/ 94407 w 148354"/>
                  <a:gd name="connsiteY7" fmla="*/ 704007 h 865848"/>
                  <a:gd name="connsiteX8" fmla="*/ 78223 w 148354"/>
                  <a:gd name="connsiteY8" fmla="*/ 865848 h 865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8354" h="865848">
                    <a:moveTo>
                      <a:pt x="62039" y="0"/>
                    </a:moveTo>
                    <a:cubicBezTo>
                      <a:pt x="105196" y="28996"/>
                      <a:pt x="148354" y="57993"/>
                      <a:pt x="142959" y="89012"/>
                    </a:cubicBezTo>
                    <a:cubicBezTo>
                      <a:pt x="137564" y="120032"/>
                      <a:pt x="31020" y="156446"/>
                      <a:pt x="29671" y="186117"/>
                    </a:cubicBezTo>
                    <a:cubicBezTo>
                      <a:pt x="28322" y="215788"/>
                      <a:pt x="134867" y="234669"/>
                      <a:pt x="134867" y="267037"/>
                    </a:cubicBezTo>
                    <a:cubicBezTo>
                      <a:pt x="134867" y="299405"/>
                      <a:pt x="31020" y="347958"/>
                      <a:pt x="29671" y="380326"/>
                    </a:cubicBezTo>
                    <a:cubicBezTo>
                      <a:pt x="28322" y="412694"/>
                      <a:pt x="130821" y="426181"/>
                      <a:pt x="126775" y="461246"/>
                    </a:cubicBezTo>
                    <a:cubicBezTo>
                      <a:pt x="122729" y="496311"/>
                      <a:pt x="10790" y="550259"/>
                      <a:pt x="5395" y="590719"/>
                    </a:cubicBezTo>
                    <a:cubicBezTo>
                      <a:pt x="0" y="631179"/>
                      <a:pt x="82269" y="658152"/>
                      <a:pt x="94407" y="704007"/>
                    </a:cubicBezTo>
                    <a:cubicBezTo>
                      <a:pt x="106545" y="749862"/>
                      <a:pt x="92384" y="807855"/>
                      <a:pt x="78223" y="865848"/>
                    </a:cubicBezTo>
                  </a:path>
                </a:pathLst>
              </a:custGeom>
              <a:ln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3" name="Rounded Rectangle 212"/>
            <p:cNvSpPr/>
            <p:nvPr/>
          </p:nvSpPr>
          <p:spPr>
            <a:xfrm>
              <a:off x="914400" y="2895600"/>
              <a:ext cx="4953000" cy="11430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6" name="Freeform 265"/>
          <p:cNvSpPr/>
          <p:nvPr/>
        </p:nvSpPr>
        <p:spPr>
          <a:xfrm>
            <a:off x="5562600" y="4648200"/>
            <a:ext cx="125531" cy="750402"/>
          </a:xfrm>
          <a:custGeom>
            <a:avLst/>
            <a:gdLst>
              <a:gd name="connsiteX0" fmla="*/ 62039 w 148354"/>
              <a:gd name="connsiteY0" fmla="*/ 0 h 865848"/>
              <a:gd name="connsiteX1" fmla="*/ 142959 w 148354"/>
              <a:gd name="connsiteY1" fmla="*/ 89012 h 865848"/>
              <a:gd name="connsiteX2" fmla="*/ 29671 w 148354"/>
              <a:gd name="connsiteY2" fmla="*/ 186117 h 865848"/>
              <a:gd name="connsiteX3" fmla="*/ 134867 w 148354"/>
              <a:gd name="connsiteY3" fmla="*/ 267037 h 865848"/>
              <a:gd name="connsiteX4" fmla="*/ 29671 w 148354"/>
              <a:gd name="connsiteY4" fmla="*/ 380326 h 865848"/>
              <a:gd name="connsiteX5" fmla="*/ 126775 w 148354"/>
              <a:gd name="connsiteY5" fmla="*/ 461246 h 865848"/>
              <a:gd name="connsiteX6" fmla="*/ 5395 w 148354"/>
              <a:gd name="connsiteY6" fmla="*/ 590719 h 865848"/>
              <a:gd name="connsiteX7" fmla="*/ 94407 w 148354"/>
              <a:gd name="connsiteY7" fmla="*/ 704007 h 865848"/>
              <a:gd name="connsiteX8" fmla="*/ 78223 w 148354"/>
              <a:gd name="connsiteY8" fmla="*/ 865848 h 865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8354" h="865848">
                <a:moveTo>
                  <a:pt x="62039" y="0"/>
                </a:moveTo>
                <a:cubicBezTo>
                  <a:pt x="105196" y="28996"/>
                  <a:pt x="148354" y="57993"/>
                  <a:pt x="142959" y="89012"/>
                </a:cubicBezTo>
                <a:cubicBezTo>
                  <a:pt x="137564" y="120032"/>
                  <a:pt x="31020" y="156446"/>
                  <a:pt x="29671" y="186117"/>
                </a:cubicBezTo>
                <a:cubicBezTo>
                  <a:pt x="28322" y="215788"/>
                  <a:pt x="134867" y="234669"/>
                  <a:pt x="134867" y="267037"/>
                </a:cubicBezTo>
                <a:cubicBezTo>
                  <a:pt x="134867" y="299405"/>
                  <a:pt x="31020" y="347958"/>
                  <a:pt x="29671" y="380326"/>
                </a:cubicBezTo>
                <a:cubicBezTo>
                  <a:pt x="28322" y="412694"/>
                  <a:pt x="130821" y="426181"/>
                  <a:pt x="126775" y="461246"/>
                </a:cubicBezTo>
                <a:cubicBezTo>
                  <a:pt x="122729" y="496311"/>
                  <a:pt x="10790" y="550259"/>
                  <a:pt x="5395" y="590719"/>
                </a:cubicBezTo>
                <a:cubicBezTo>
                  <a:pt x="0" y="631179"/>
                  <a:pt x="82269" y="658152"/>
                  <a:pt x="94407" y="704007"/>
                </a:cubicBezTo>
                <a:cubicBezTo>
                  <a:pt x="106545" y="749862"/>
                  <a:pt x="92384" y="807855"/>
                  <a:pt x="78223" y="865848"/>
                </a:cubicBezTo>
              </a:path>
            </a:pathLst>
          </a:cu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TextBox 266"/>
          <p:cNvSpPr txBox="1"/>
          <p:nvPr/>
        </p:nvSpPr>
        <p:spPr>
          <a:xfrm>
            <a:off x="5867400" y="4876800"/>
            <a:ext cx="117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 (host)</a:t>
            </a:r>
            <a:endParaRPr lang="en-US" dirty="0"/>
          </a:p>
        </p:txBody>
      </p:sp>
      <p:sp>
        <p:nvSpPr>
          <p:cNvPr id="268" name="TextBox 267"/>
          <p:cNvSpPr txBox="1"/>
          <p:nvPr/>
        </p:nvSpPr>
        <p:spPr>
          <a:xfrm>
            <a:off x="5867400" y="5955268"/>
            <a:ext cx="1396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GPU (device)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237874"/>
            <a:ext cx="4800600" cy="362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90800" y="1828800"/>
          <a:ext cx="3581400" cy="1325400"/>
        </p:xfrm>
        <a:graphic>
          <a:graphicData uri="http://schemas.openxmlformats.org/presentationml/2006/ole">
            <p:oleObj spid="_x0000_s22530" name="Equation" r:id="rId5" imgW="1612800" imgH="596880" progId="Equation.3">
              <p:embed/>
            </p:oleObj>
          </a:graphicData>
        </a:graphic>
      </p:graphicFrame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43400" y="3237875"/>
            <a:ext cx="4800600" cy="362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://upload.wikimedia.org/wikipedia/commons/5/59/CUDA_processing_flow_%28En%2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685800"/>
            <a:ext cx="5715000" cy="552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359</Words>
  <Application>Microsoft Office PowerPoint</Application>
  <PresentationFormat>On-screen Show (4:3)</PresentationFormat>
  <Paragraphs>118</Paragraphs>
  <Slides>17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Microsoft Equation 3.0</vt:lpstr>
      <vt:lpstr>Warp Speed</vt:lpstr>
      <vt:lpstr>Why Bother?</vt:lpstr>
      <vt:lpstr>Slide 3</vt:lpstr>
      <vt:lpstr>Slide 4</vt:lpstr>
      <vt:lpstr>Jacquard Looms Again</vt:lpstr>
      <vt:lpstr>Slide 6</vt:lpstr>
      <vt:lpstr>Slide 7</vt:lpstr>
      <vt:lpstr>Amdahl’s Law</vt:lpstr>
      <vt:lpstr>Slide 9</vt:lpstr>
      <vt:lpstr>Vector Addition</vt:lpstr>
      <vt:lpstr>Kernel</vt:lpstr>
      <vt:lpstr>Setup Constants</vt:lpstr>
      <vt:lpstr>Pointers</vt:lpstr>
      <vt:lpstr>Verify and Initialize</vt:lpstr>
      <vt:lpstr>Using the GPU</vt:lpstr>
      <vt:lpstr>Cleanup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Warp Speed</dc:title>
  <dc:creator>Keith Evan Schubert</dc:creator>
  <cp:lastModifiedBy>Keith Evan Schubert</cp:lastModifiedBy>
  <cp:revision>10</cp:revision>
  <dcterms:created xsi:type="dcterms:W3CDTF">2011-02-18T11:19:32Z</dcterms:created>
  <dcterms:modified xsi:type="dcterms:W3CDTF">2011-02-18T18:50:33Z</dcterms:modified>
</cp:coreProperties>
</file>